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4998DEB-D8A7-4A6F-A54C-247BB9F6A816}" type="slidenum">
              <a:rPr lang="de-DE" smtClean="0"/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ECFFF5-8111-45B3-8326-80F15BB510AF}" type="datetimeFigureOut">
              <a:rPr lang="de-DE" smtClean="0"/>
              <a:t>10.05.2013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543800" cy="3816424"/>
          </a:xfrm>
        </p:spPr>
        <p:txBody>
          <a:bodyPr/>
          <a:lstStyle/>
          <a:p>
            <a:r>
              <a:rPr lang="de-DE" sz="8000" b="1" dirty="0" smtClean="0"/>
              <a:t>Matul Evaluation Manila</a:t>
            </a:r>
            <a:endParaRPr lang="de-DE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/>
              <a:t>June 2012-November 2012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381029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7200" b="1" dirty="0" smtClean="0"/>
              <a:t>Structure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08912" cy="4997152"/>
          </a:xfrm>
        </p:spPr>
        <p:txBody>
          <a:bodyPr/>
          <a:lstStyle/>
          <a:p>
            <a:r>
              <a:rPr lang="de-DE" sz="3600" dirty="0" smtClean="0"/>
              <a:t>Stronger Integration into ATS as a whole</a:t>
            </a:r>
          </a:p>
          <a:p>
            <a:r>
              <a:rPr lang="de-DE" sz="3600" dirty="0" smtClean="0"/>
              <a:t>Developing stronger organizational clarity</a:t>
            </a:r>
          </a:p>
          <a:p>
            <a:r>
              <a:rPr lang="de-DE" sz="3600" dirty="0" smtClean="0"/>
              <a:t>More cross- enrollment form other programs</a:t>
            </a:r>
          </a:p>
          <a:p>
            <a:r>
              <a:rPr lang="de-DE" sz="3600" dirty="0" smtClean="0"/>
              <a:t>Respecting Matul studs doing academic work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44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000" b="1" dirty="0" smtClean="0"/>
              <a:t>Partnership with APU</a:t>
            </a:r>
            <a:endParaRPr lang="de-D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08912" cy="5069160"/>
          </a:xfrm>
        </p:spPr>
        <p:txBody>
          <a:bodyPr>
            <a:noAutofit/>
          </a:bodyPr>
          <a:lstStyle/>
          <a:p>
            <a:r>
              <a:rPr lang="de-DE" sz="3600" dirty="0"/>
              <a:t>A</a:t>
            </a:r>
            <a:r>
              <a:rPr lang="de-DE" sz="3600" dirty="0" smtClean="0"/>
              <a:t>pu studs feel double load</a:t>
            </a:r>
          </a:p>
          <a:p>
            <a:r>
              <a:rPr lang="de-DE" sz="3600" dirty="0" smtClean="0"/>
              <a:t>Apu studs feel as not integrated into ATS</a:t>
            </a:r>
          </a:p>
          <a:p>
            <a:r>
              <a:rPr lang="de-DE" sz="3600" dirty="0" smtClean="0"/>
              <a:t>Problems with different academic calendar</a:t>
            </a:r>
          </a:p>
          <a:p>
            <a:r>
              <a:rPr lang="de-DE" sz="3600" dirty="0" smtClean="0"/>
              <a:t>Problems with internet connections</a:t>
            </a:r>
          </a:p>
          <a:p>
            <a:r>
              <a:rPr lang="de-DE" sz="3600" dirty="0" smtClean="0"/>
              <a:t>Ambiguity in partnering roles as emerging partnership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3485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5400" b="1" dirty="0" smtClean="0"/>
              <a:t>Community Immersion</a:t>
            </a:r>
            <a:endParaRPr lang="de-DE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80920" cy="5069160"/>
          </a:xfrm>
        </p:spPr>
        <p:txBody>
          <a:bodyPr/>
          <a:lstStyle/>
          <a:p>
            <a:r>
              <a:rPr lang="de-DE" sz="3200" dirty="0" smtClean="0"/>
              <a:t>Immersions as most significant learning experiences</a:t>
            </a:r>
          </a:p>
          <a:p>
            <a:r>
              <a:rPr lang="de-DE" sz="3200" dirty="0" smtClean="0"/>
              <a:t>Disconnect of fieldsupervision to the rest of the program</a:t>
            </a:r>
          </a:p>
          <a:p>
            <a:r>
              <a:rPr lang="de-DE" sz="3200" dirty="0" smtClean="0"/>
              <a:t>Difference of experience of students already living and working in communities and those not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94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000" b="1" dirty="0" smtClean="0"/>
              <a:t>Recommendations for Immersion</a:t>
            </a:r>
            <a:endParaRPr lang="de-DE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16832"/>
            <a:ext cx="8136904" cy="4752528"/>
          </a:xfrm>
        </p:spPr>
        <p:txBody>
          <a:bodyPr>
            <a:normAutofit/>
          </a:bodyPr>
          <a:lstStyle/>
          <a:p>
            <a:r>
              <a:rPr lang="de-DE" sz="3600" dirty="0" smtClean="0"/>
              <a:t>Develop partnerships with organizations and communities</a:t>
            </a:r>
          </a:p>
          <a:p>
            <a:r>
              <a:rPr lang="de-DE" sz="3600" dirty="0" smtClean="0"/>
              <a:t>Design meaningful internships</a:t>
            </a:r>
          </a:p>
          <a:p>
            <a:r>
              <a:rPr lang="de-DE" sz="3600" dirty="0" smtClean="0"/>
              <a:t>Create immersion experiences for students not residing in communities</a:t>
            </a:r>
          </a:p>
          <a:p>
            <a:r>
              <a:rPr lang="de-DE" sz="3600" dirty="0" smtClean="0"/>
              <a:t>Research the best ways to facilitate immersion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04510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600" b="1" dirty="0" smtClean="0"/>
              <a:t>Faculty Community</a:t>
            </a:r>
            <a:endParaRPr lang="de-DE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4800600"/>
          </a:xfrm>
        </p:spPr>
        <p:txBody>
          <a:bodyPr>
            <a:noAutofit/>
          </a:bodyPr>
          <a:lstStyle/>
          <a:p>
            <a:r>
              <a:rPr lang="de-DE" sz="3200" dirty="0" smtClean="0"/>
              <a:t>Faculty grounded in theory and practice</a:t>
            </a:r>
          </a:p>
          <a:p>
            <a:r>
              <a:rPr lang="de-DE" sz="3200" dirty="0" smtClean="0"/>
              <a:t>Lack of community and sharing of ideas caused </a:t>
            </a:r>
            <a:r>
              <a:rPr lang="de-DE" sz="3200" smtClean="0"/>
              <a:t>by adjunct </a:t>
            </a:r>
            <a:r>
              <a:rPr lang="de-DE" sz="3200" dirty="0" smtClean="0"/>
              <a:t>arrangement and other committments</a:t>
            </a:r>
          </a:p>
          <a:p>
            <a:r>
              <a:rPr lang="de-DE" sz="3200" dirty="0" smtClean="0"/>
              <a:t>Rec:</a:t>
            </a:r>
          </a:p>
          <a:p>
            <a:pPr lvl="1"/>
            <a:r>
              <a:rPr lang="de-DE" sz="3200" dirty="0" smtClean="0"/>
              <a:t>Create common space through internet groups, retreats</a:t>
            </a:r>
          </a:p>
          <a:p>
            <a:pPr lvl="1"/>
            <a:r>
              <a:rPr lang="de-DE" sz="3200" dirty="0" smtClean="0"/>
              <a:t>Develop common framework for transformation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00535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600" b="1" dirty="0" smtClean="0"/>
              <a:t>Action Taken</a:t>
            </a:r>
            <a:endParaRPr lang="de-DE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8388424" cy="5517232"/>
          </a:xfrm>
        </p:spPr>
        <p:txBody>
          <a:bodyPr>
            <a:noAutofit/>
          </a:bodyPr>
          <a:lstStyle/>
          <a:p>
            <a:r>
              <a:rPr lang="de-DE" sz="2400" dirty="0" smtClean="0"/>
              <a:t>Possible Partnership Communities identified</a:t>
            </a:r>
          </a:p>
          <a:p>
            <a:r>
              <a:rPr lang="de-DE" sz="2400" dirty="0" smtClean="0"/>
              <a:t>Students will stay at least 2-3 days/week in partenrcommunity for 1 Semester</a:t>
            </a:r>
          </a:p>
          <a:p>
            <a:r>
              <a:rPr lang="de-DE" sz="2400" dirty="0" smtClean="0"/>
              <a:t>Planned workshop for all Matul faculty on Action-Reflection Learning „Vella“ style</a:t>
            </a:r>
          </a:p>
          <a:p>
            <a:r>
              <a:rPr lang="de-DE" sz="2400" dirty="0" smtClean="0"/>
              <a:t>Stronger Research Focus  by increasing TUL 670 „Thesis- Research Project from 3 units to 6 units plus Action Research class</a:t>
            </a:r>
          </a:p>
          <a:p>
            <a:r>
              <a:rPr lang="de-DE" sz="2400" dirty="0" smtClean="0"/>
              <a:t>More regular faculty meeting and starting Matul faculty fb group</a:t>
            </a:r>
          </a:p>
          <a:p>
            <a:r>
              <a:rPr lang="de-DE" sz="2400" dirty="0" smtClean="0"/>
              <a:t>Curriculum Review process started</a:t>
            </a:r>
          </a:p>
          <a:p>
            <a:r>
              <a:rPr lang="de-DE" sz="2400" dirty="0" smtClean="0"/>
              <a:t>Developing profile of envisioned Matul graduate according to skills, knowledge, attitude and spirituality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08113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7200" b="1" dirty="0" smtClean="0"/>
              <a:t>Areas Evaluated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08912" cy="5141168"/>
          </a:xfrm>
        </p:spPr>
        <p:txBody>
          <a:bodyPr>
            <a:normAutofit/>
          </a:bodyPr>
          <a:lstStyle/>
          <a:p>
            <a:r>
              <a:rPr lang="de-DE" sz="4000" dirty="0" smtClean="0"/>
              <a:t>Skills</a:t>
            </a:r>
          </a:p>
          <a:p>
            <a:r>
              <a:rPr lang="de-DE" sz="4000" dirty="0" smtClean="0"/>
              <a:t>Knowledge</a:t>
            </a:r>
          </a:p>
          <a:p>
            <a:r>
              <a:rPr lang="de-DE" sz="4000" dirty="0" smtClean="0"/>
              <a:t>Attitude formation</a:t>
            </a:r>
          </a:p>
          <a:p>
            <a:r>
              <a:rPr lang="de-DE" sz="4000" dirty="0" smtClean="0"/>
              <a:t>Spiritual Formation</a:t>
            </a:r>
          </a:p>
          <a:p>
            <a:r>
              <a:rPr lang="de-DE" sz="4000" dirty="0" smtClean="0"/>
              <a:t>Areas of strength</a:t>
            </a:r>
          </a:p>
          <a:p>
            <a:r>
              <a:rPr lang="de-DE" sz="4000" dirty="0" smtClean="0"/>
              <a:t>Areas for Improvements</a:t>
            </a:r>
          </a:p>
          <a:p>
            <a:r>
              <a:rPr lang="de-DE" sz="4000" dirty="0" smtClean="0"/>
              <a:t>Areas for Innovation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94550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7200" b="1" dirty="0" smtClean="0"/>
              <a:t>Methodology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280920" cy="5517232"/>
          </a:xfrm>
        </p:spPr>
        <p:txBody>
          <a:bodyPr>
            <a:noAutofit/>
          </a:bodyPr>
          <a:lstStyle/>
          <a:p>
            <a:r>
              <a:rPr lang="de-DE" sz="3200" dirty="0" smtClean="0"/>
              <a:t>Qualitative Research</a:t>
            </a:r>
          </a:p>
          <a:p>
            <a:r>
              <a:rPr lang="de-DE" sz="3200" dirty="0" smtClean="0"/>
              <a:t>Respondent Interviews of:</a:t>
            </a:r>
          </a:p>
          <a:p>
            <a:pPr lvl="1"/>
            <a:r>
              <a:rPr lang="de-DE" sz="2800" dirty="0" smtClean="0"/>
              <a:t>Senior Students</a:t>
            </a:r>
          </a:p>
          <a:p>
            <a:pPr lvl="1"/>
            <a:r>
              <a:rPr lang="de-DE" sz="2800" dirty="0" smtClean="0"/>
              <a:t>New Students</a:t>
            </a:r>
          </a:p>
          <a:p>
            <a:pPr lvl="1"/>
            <a:r>
              <a:rPr lang="de-DE" sz="2800" dirty="0" smtClean="0"/>
              <a:t>Alumni</a:t>
            </a:r>
          </a:p>
          <a:p>
            <a:pPr lvl="1"/>
            <a:r>
              <a:rPr lang="de-DE" sz="2800" dirty="0" smtClean="0"/>
              <a:t>Faculty</a:t>
            </a:r>
          </a:p>
          <a:p>
            <a:r>
              <a:rPr lang="de-DE" sz="3200" dirty="0" smtClean="0"/>
              <a:t>All interviews were tape recorded and transcribed word-for –word</a:t>
            </a:r>
          </a:p>
          <a:p>
            <a:r>
              <a:rPr lang="de-DE" sz="3200" dirty="0" smtClean="0"/>
              <a:t>Data was analyzed based on the areas of the evaluation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2874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7200" b="1" dirty="0" smtClean="0"/>
              <a:t>Overview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280920" cy="5328592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Culture: </a:t>
            </a:r>
            <a:r>
              <a:rPr lang="de-DE" sz="3200" dirty="0" smtClean="0"/>
              <a:t>Strong community within Matul but weak connection to ATS as a whole.</a:t>
            </a:r>
          </a:p>
          <a:p>
            <a:r>
              <a:rPr lang="de-DE" sz="3200" b="1" dirty="0" smtClean="0"/>
              <a:t>Focus: </a:t>
            </a:r>
            <a:r>
              <a:rPr lang="de-DE" sz="3200" dirty="0" smtClean="0"/>
              <a:t>Clearer definition of transformation</a:t>
            </a:r>
          </a:p>
          <a:p>
            <a:r>
              <a:rPr lang="de-DE" sz="3200" b="1" dirty="0" smtClean="0"/>
              <a:t>Partnerships</a:t>
            </a:r>
            <a:r>
              <a:rPr lang="de-DE" sz="3200" dirty="0" smtClean="0"/>
              <a:t>: More partnerships needed for immersion and internships</a:t>
            </a:r>
          </a:p>
          <a:p>
            <a:r>
              <a:rPr lang="de-DE" sz="3200" b="1" dirty="0" smtClean="0"/>
              <a:t>Faculty Development: </a:t>
            </a:r>
            <a:r>
              <a:rPr lang="de-DE" sz="3200" dirty="0" smtClean="0"/>
              <a:t>Stronger bond  and common direction need to be more developed</a:t>
            </a:r>
          </a:p>
          <a:p>
            <a:r>
              <a:rPr lang="de-DE" sz="3200" b="1" dirty="0" smtClean="0"/>
              <a:t>Structure: </a:t>
            </a:r>
            <a:r>
              <a:rPr lang="de-DE" sz="3200" dirty="0" smtClean="0"/>
              <a:t>More claritiy of Matul ownership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669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800" b="1" dirty="0" smtClean="0"/>
              <a:t>Formation of Attitude and Spirituality</a:t>
            </a:r>
            <a:endParaRPr lang="de-DE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208912" cy="5069160"/>
          </a:xfrm>
        </p:spPr>
        <p:txBody>
          <a:bodyPr>
            <a:noAutofit/>
          </a:bodyPr>
          <a:lstStyle/>
          <a:p>
            <a:r>
              <a:rPr lang="de-DE" sz="3200" dirty="0" smtClean="0"/>
              <a:t>Transformed view of poverty and the poor</a:t>
            </a:r>
          </a:p>
          <a:p>
            <a:r>
              <a:rPr lang="de-DE" sz="3200" dirty="0" smtClean="0"/>
              <a:t>Spirituality moving from „doing“ to „being“</a:t>
            </a:r>
          </a:p>
          <a:p>
            <a:r>
              <a:rPr lang="de-DE" sz="3200" dirty="0" smtClean="0"/>
              <a:t>Developing Action-Reflection as a lifestyle</a:t>
            </a:r>
          </a:p>
          <a:p>
            <a:r>
              <a:rPr lang="de-DE" sz="3200" dirty="0" smtClean="0"/>
              <a:t>Discussion:</a:t>
            </a:r>
          </a:p>
          <a:p>
            <a:pPr lvl="2"/>
            <a:r>
              <a:rPr lang="de-DE" sz="2800" dirty="0" smtClean="0"/>
              <a:t>Change of Attitude and Spirituality one of the main strength of the program</a:t>
            </a:r>
          </a:p>
          <a:p>
            <a:pPr lvl="2"/>
            <a:r>
              <a:rPr lang="de-DE" sz="2800" dirty="0" smtClean="0"/>
              <a:t>Need to integrate spirituality in all subjects and the program as a whole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76400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6600" b="1" dirty="0" smtClean="0"/>
              <a:t>Knowledge</a:t>
            </a:r>
            <a:endParaRPr lang="de-DE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80920" cy="4997152"/>
          </a:xfrm>
        </p:spPr>
        <p:txBody>
          <a:bodyPr>
            <a:noAutofit/>
          </a:bodyPr>
          <a:lstStyle/>
          <a:p>
            <a:r>
              <a:rPr lang="de-DE" sz="2800" dirty="0" smtClean="0"/>
              <a:t>Integration of Theory and Practice</a:t>
            </a:r>
          </a:p>
          <a:p>
            <a:r>
              <a:rPr lang="de-DE" sz="2800" dirty="0" smtClean="0"/>
              <a:t>Undertanding Macro and micro issues related to povery</a:t>
            </a:r>
          </a:p>
          <a:p>
            <a:r>
              <a:rPr lang="de-DE" sz="2800" dirty="0" smtClean="0"/>
              <a:t>Ability for critical analysis</a:t>
            </a:r>
          </a:p>
          <a:p>
            <a:r>
              <a:rPr lang="de-DE" sz="2800" dirty="0" smtClean="0"/>
              <a:t>Discussion: </a:t>
            </a:r>
            <a:r>
              <a:rPr lang="en-US" sz="2800" dirty="0" smtClean="0"/>
              <a:t>gaps </a:t>
            </a:r>
            <a:r>
              <a:rPr lang="en-US" sz="2800" dirty="0"/>
              <a:t>in the areas of </a:t>
            </a:r>
            <a:endParaRPr lang="en-US" sz="2800" dirty="0" smtClean="0"/>
          </a:p>
          <a:p>
            <a:pPr lvl="1"/>
            <a:r>
              <a:rPr lang="en-US" sz="2800" dirty="0" smtClean="0"/>
              <a:t>participatory </a:t>
            </a:r>
            <a:r>
              <a:rPr lang="en-US" sz="2800" dirty="0"/>
              <a:t>development (theories of change), </a:t>
            </a:r>
            <a:endParaRPr lang="en-US" sz="2800" dirty="0" smtClean="0"/>
          </a:p>
          <a:p>
            <a:pPr lvl="1"/>
            <a:r>
              <a:rPr lang="en-US" sz="2800" dirty="0" smtClean="0"/>
              <a:t>gender </a:t>
            </a:r>
            <a:r>
              <a:rPr lang="en-US" sz="2800" dirty="0"/>
              <a:t>and development (also ideas of sexuality and development), </a:t>
            </a:r>
            <a:endParaRPr lang="en-US" sz="2800" dirty="0" smtClean="0"/>
          </a:p>
          <a:p>
            <a:pPr lvl="1"/>
            <a:r>
              <a:rPr lang="en-US" sz="2800" dirty="0" smtClean="0"/>
              <a:t>human </a:t>
            </a:r>
            <a:r>
              <a:rPr lang="en-US" sz="2800" dirty="0"/>
              <a:t>development, </a:t>
            </a:r>
            <a:endParaRPr lang="en-US" sz="2800" dirty="0" smtClean="0"/>
          </a:p>
          <a:p>
            <a:pPr lvl="1"/>
            <a:r>
              <a:rPr lang="en-US" sz="2800" dirty="0" smtClean="0"/>
              <a:t>project design and management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9199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8000" b="1" dirty="0" smtClean="0"/>
              <a:t>Skills</a:t>
            </a:r>
            <a:endParaRPr lang="de-DE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208912" cy="4800600"/>
          </a:xfrm>
        </p:spPr>
        <p:txBody>
          <a:bodyPr>
            <a:noAutofit/>
          </a:bodyPr>
          <a:lstStyle/>
          <a:p>
            <a:r>
              <a:rPr lang="de-DE" sz="3200" dirty="0" smtClean="0"/>
              <a:t>New perspective on holistic church planting</a:t>
            </a:r>
          </a:p>
          <a:p>
            <a:r>
              <a:rPr lang="de-DE" sz="3200" dirty="0" smtClean="0"/>
              <a:t>Listening skills</a:t>
            </a:r>
          </a:p>
          <a:p>
            <a:r>
              <a:rPr lang="de-DE" sz="3200" dirty="0" smtClean="0"/>
              <a:t>Starting micro saving groups</a:t>
            </a:r>
          </a:p>
          <a:p>
            <a:r>
              <a:rPr lang="de-DE" sz="3200" dirty="0" smtClean="0"/>
              <a:t>Dialogue skills in studying scripture</a:t>
            </a:r>
          </a:p>
          <a:p>
            <a:r>
              <a:rPr lang="de-DE" sz="3200" dirty="0" smtClean="0"/>
              <a:t>Gaps:</a:t>
            </a:r>
          </a:p>
          <a:p>
            <a:pPr lvl="1"/>
            <a:r>
              <a:rPr lang="de-DE" sz="3200" dirty="0" smtClean="0"/>
              <a:t>Community Organizing</a:t>
            </a:r>
          </a:p>
          <a:p>
            <a:pPr lvl="1"/>
            <a:r>
              <a:rPr lang="de-DE" sz="3200" dirty="0" smtClean="0"/>
              <a:t>How to develop partnerships</a:t>
            </a:r>
          </a:p>
          <a:p>
            <a:pPr lvl="1"/>
            <a:r>
              <a:rPr lang="de-DE" sz="3200" dirty="0" smtClean="0"/>
              <a:t>Fundraising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27501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7200" b="1" dirty="0" smtClean="0"/>
              <a:t>Curriculum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064896" cy="5141168"/>
          </a:xfrm>
        </p:spPr>
        <p:txBody>
          <a:bodyPr>
            <a:normAutofit/>
          </a:bodyPr>
          <a:lstStyle/>
          <a:p>
            <a:r>
              <a:rPr lang="de-DE" sz="3200" dirty="0" smtClean="0"/>
              <a:t>Interdisciplinary and complex</a:t>
            </a:r>
          </a:p>
          <a:p>
            <a:r>
              <a:rPr lang="de-DE" sz="3200" dirty="0" smtClean="0"/>
              <a:t>Curriculum seen as positive</a:t>
            </a:r>
          </a:p>
          <a:p>
            <a:r>
              <a:rPr lang="de-DE" sz="3200" dirty="0" smtClean="0"/>
              <a:t>Possibility to upgrade to MDivTUL</a:t>
            </a:r>
          </a:p>
          <a:p>
            <a:r>
              <a:rPr lang="de-DE" sz="3200" dirty="0" smtClean="0"/>
              <a:t>Discussion:</a:t>
            </a:r>
          </a:p>
          <a:p>
            <a:pPr lvl="1"/>
            <a:r>
              <a:rPr lang="de-DE" sz="3200" dirty="0" smtClean="0"/>
              <a:t>Review Program learning outcomes </a:t>
            </a:r>
          </a:p>
          <a:p>
            <a:pPr lvl="1"/>
            <a:r>
              <a:rPr lang="de-DE" sz="3200" dirty="0" smtClean="0"/>
              <a:t>Curriculum Review needed for integration of class learning outcomes into program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96384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7200" b="1" dirty="0" smtClean="0"/>
              <a:t>Curriculum</a:t>
            </a:r>
            <a:endParaRPr lang="de-DE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8460432" cy="5517232"/>
          </a:xfrm>
        </p:spPr>
        <p:txBody>
          <a:bodyPr>
            <a:normAutofit/>
          </a:bodyPr>
          <a:lstStyle/>
          <a:p>
            <a:r>
              <a:rPr lang="de-DE" sz="2800" dirty="0" smtClean="0"/>
              <a:t>Discussion ( continuation from previous slide)</a:t>
            </a:r>
          </a:p>
          <a:p>
            <a:pPr lvl="1"/>
            <a:r>
              <a:rPr lang="de-DE" sz="2800" dirty="0" smtClean="0"/>
              <a:t>Additional requested outcomes by studs and faculty:</a:t>
            </a:r>
          </a:p>
          <a:p>
            <a:pPr lvl="2"/>
            <a:r>
              <a:rPr lang="en-US" sz="2400" dirty="0" smtClean="0"/>
              <a:t>participatory </a:t>
            </a:r>
            <a:r>
              <a:rPr lang="en-US" sz="2400" dirty="0"/>
              <a:t>development (focus on practical skills and action research), </a:t>
            </a:r>
            <a:endParaRPr lang="en-US" sz="2400" dirty="0" smtClean="0"/>
          </a:p>
          <a:p>
            <a:pPr lvl="2"/>
            <a:r>
              <a:rPr lang="en-US" sz="2400" dirty="0" smtClean="0"/>
              <a:t>gender </a:t>
            </a:r>
            <a:r>
              <a:rPr lang="en-US" sz="2400" dirty="0"/>
              <a:t>and development (also ideas of sexuality and development), </a:t>
            </a:r>
            <a:endParaRPr lang="en-US" sz="2400" dirty="0" smtClean="0"/>
          </a:p>
          <a:p>
            <a:pPr lvl="2"/>
            <a:r>
              <a:rPr lang="en-US" sz="2400" dirty="0" smtClean="0"/>
              <a:t>complexity </a:t>
            </a:r>
            <a:r>
              <a:rPr lang="en-US" sz="2400" dirty="0"/>
              <a:t>theory, </a:t>
            </a:r>
            <a:endParaRPr lang="en-US" sz="2400" dirty="0" smtClean="0"/>
          </a:p>
          <a:p>
            <a:pPr lvl="2"/>
            <a:r>
              <a:rPr lang="en-US" sz="2400" dirty="0" smtClean="0"/>
              <a:t>human </a:t>
            </a:r>
            <a:r>
              <a:rPr lang="en-US" sz="2400" dirty="0"/>
              <a:t>development, </a:t>
            </a:r>
            <a:endParaRPr lang="en-US" sz="2400" dirty="0" smtClean="0"/>
          </a:p>
          <a:p>
            <a:pPr lvl="2"/>
            <a:r>
              <a:rPr lang="en-US" sz="2400" dirty="0" smtClean="0"/>
              <a:t>project </a:t>
            </a:r>
            <a:r>
              <a:rPr lang="en-US" sz="2400" dirty="0"/>
              <a:t>management, </a:t>
            </a:r>
            <a:endParaRPr lang="en-US" sz="2400" dirty="0" smtClean="0"/>
          </a:p>
          <a:p>
            <a:pPr lvl="2"/>
            <a:r>
              <a:rPr lang="en-US" sz="2400" dirty="0" smtClean="0"/>
              <a:t>organizational </a:t>
            </a:r>
            <a:r>
              <a:rPr lang="en-US" sz="2400" dirty="0"/>
              <a:t>development, </a:t>
            </a:r>
            <a:endParaRPr lang="en-US" sz="2400" dirty="0" smtClean="0"/>
          </a:p>
          <a:p>
            <a:pPr lvl="2"/>
            <a:r>
              <a:rPr lang="en-US" sz="2400" dirty="0" smtClean="0"/>
              <a:t>transformational </a:t>
            </a:r>
            <a:r>
              <a:rPr lang="en-US" sz="2400" dirty="0"/>
              <a:t>pedagogy</a:t>
            </a:r>
            <a:r>
              <a:rPr lang="en-US" sz="2400" dirty="0" smtClean="0"/>
              <a:t>,</a:t>
            </a:r>
          </a:p>
          <a:p>
            <a:pPr lvl="2"/>
            <a:r>
              <a:rPr lang="en-US" sz="2400" dirty="0" smtClean="0"/>
              <a:t> </a:t>
            </a:r>
            <a:r>
              <a:rPr lang="en-US" sz="2400" dirty="0"/>
              <a:t>a focus on conceptualizations of justice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79186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564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Adjacency</vt:lpstr>
      <vt:lpstr>Matul Evaluation Manila</vt:lpstr>
      <vt:lpstr>Areas Evaluated</vt:lpstr>
      <vt:lpstr>Methodology</vt:lpstr>
      <vt:lpstr>Overview</vt:lpstr>
      <vt:lpstr>Formation of Attitude and Spirituality</vt:lpstr>
      <vt:lpstr>Knowledge</vt:lpstr>
      <vt:lpstr>Skills</vt:lpstr>
      <vt:lpstr>Curriculum</vt:lpstr>
      <vt:lpstr>Curriculum</vt:lpstr>
      <vt:lpstr>Structure</vt:lpstr>
      <vt:lpstr>Partnership with APU</vt:lpstr>
      <vt:lpstr>Community Immersion</vt:lpstr>
      <vt:lpstr>Recommendations for Immersion</vt:lpstr>
      <vt:lpstr>Faculty Community</vt:lpstr>
      <vt:lpstr>Action Taken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Matul Evaluation Manila</dc:title>
  <dc:creator>Peter</dc:creator>
  <cp:lastModifiedBy>Peter</cp:lastModifiedBy>
  <cp:revision>11</cp:revision>
  <dcterms:created xsi:type="dcterms:W3CDTF">2013-05-09T16:26:51Z</dcterms:created>
  <dcterms:modified xsi:type="dcterms:W3CDTF">2013-05-10T05:20:16Z</dcterms:modified>
</cp:coreProperties>
</file>